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6"/>
  </p:notesMasterIdLst>
  <p:sldIdLst>
    <p:sldId id="258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2" r:id="rId13"/>
    <p:sldId id="285" r:id="rId14"/>
    <p:sldId id="284" r:id="rId15"/>
  </p:sldIdLst>
  <p:sldSz cx="7099300" cy="70993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36" userDrawn="1">
          <p15:clr>
            <a:srgbClr val="A4A3A4"/>
          </p15:clr>
        </p15:guide>
        <p15:guide id="2" orient="horz" pos="22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161"/>
    <a:srgbClr val="88F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59964" autoAdjust="0"/>
  </p:normalViewPr>
  <p:slideViewPr>
    <p:cSldViewPr snapToGrid="0">
      <p:cViewPr varScale="1">
        <p:scale>
          <a:sx n="43" d="100"/>
          <a:sy n="43" d="100"/>
        </p:scale>
        <p:origin x="1650" y="48"/>
      </p:cViewPr>
      <p:guideLst>
        <p:guide pos="2236"/>
        <p:guide orient="horz" pos="22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D90C3-12C6-4E38-BAAA-4EF6AA0AB0C4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BBB7C-CB0A-4042-8A56-8B4946B22C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05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Benvenute e benvenuti</a:t>
            </a:r>
            <a:r>
              <a:rPr lang="it-IT" baseline="0" dirty="0" smtClean="0"/>
              <a:t> alla serie di lezioni digitali che l’Area Educazione dell’Opera di Santa Maria del Fiore e Stazione Utopia propongono a insegnanti e alunni per provare insieme a sperimentare nuove modalità di formazione, educazione </a:t>
            </a:r>
            <a:r>
              <a:rPr lang="it-IT" baseline="0" smtClean="0"/>
              <a:t>e divulgazione.</a:t>
            </a:r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7963F-B88B-0F41-9002-96776ABDF73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066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Un altro genere di elementi che al tempo erano molto diversi da oggi sono le corde.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Insostituibili per sollevare carichi a grandi altezze, oggi anche queste vengono fabbricate in acciaio, ottenendo funi che seppur sottilissime consentono il sollevamento di carichi enormi.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841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All’epoca, le uniche corde esistenti erano quelle vegetali, per lo più fatte di canapa (da cui il termine “canapo”), di resistenza assai minore: una fune vegetale (moderna, quindi migliore di quelle dell’epoca) regge un carico pari circa la metà di una in acciaio con una sezione di diametro 10 volte minore.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Il fatto che le funi dovessero essere così grosse poneva molti problemi, il più grave dei quali era il loro peso.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Le macchine più grandi utilizzavano corde così pesanti che una parte considerevole dell’energia disponibile era spesa per sollevare le corde stesse, a tutto discapito del carico utile.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679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Lo straordinario cantiere della cupola richiese l’impiego di attrezzature mai viste prima. 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Le gru progettate da Filippo Brunelleschi furono oggetto di grande ammirazione da parte di tutti gli ingegneri dell’epoca, che le studiarono e le disegnarono. Il che per noi è una bella fortuna, dato che Brunelleschi, gelosissimo di tutti i suoi segreti, non ha lasciato un solo foglio o appunto sui suoi progetti. Tratteremo delle macchine di Brunelleschi più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nello specifico nella prossima lezione, ma per adesso ci fermiamo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qua</a:t>
            </a:r>
            <a:endParaRPr lang="it-IT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6592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questa lezione abbiamo trattato l’edificazione della lanterna del duomo di </a:t>
            </a:r>
            <a:r>
              <a:rPr lang="it-IT" sz="1200" b="0" i="0" u="none" strike="noStrike" cap="none" baseline="0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firenze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, illustrandone la storia, i materiali ed i cantieri dell’epoca. Nella prossima lezione, tratteremo infine dei macchinari utilizzati per la costruzione di questa ed altre meraviglie architettoniche!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839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Termina qui la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quarta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lezione sulla costruzione del Duomo di Firenze e sul genio di Brunelleschi.</a:t>
            </a:r>
          </a:p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Continua a seguirci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D97DBD-77E6-EC47-BFEE-3D5AEBC751E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72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INTRODUZIONE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Eccoci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dunque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alla quarta lezione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 CIELI DI PIETRA, dal titolo LA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LANTERNA DEL DUOMO DI FIRENZE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In questa lezione parleremo della 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lanterna, dei materiali e dei cantieri utilizzati per edificarla. </a:t>
            </a:r>
            <a:endParaRPr lang="it-IT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992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Con la scorsa lezione abbiamo concluso il tema della costruzione della cupola con la comprensione della sua geometria, la descrizione di alcuni aspetti del cantiere di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Brunelleschi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e l’analisi della disposizione dei mattoni a spina di pesce.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Possiamo quindi immaginare lo scenario di una cupola ormai completata, ma ancora priva della lanterna in marmo.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15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Nel 1436 la cupola in mattoni era conclusa all’altezza del serraglio, il grande anello di circa 6 metri di diametro su cui terminavano gli 8 costoloni della cupola.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Nonostante Brunelleschi avesse completato l’impresa della costruzione dell’enorme cupola e godesse ormai di grande stima, non gli fu direttamente assegnato l’incarico di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realizzare la lanterna, ma l’Opera di Santa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Maria del Fiore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bandì un nuovo concorso.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Molti artisti e architetti presentarono così modelli lignei dei propri progetti.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Vincitore del concorso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fu comunque Filippo Brunelleschi; un modello, custodito nel Museo dell’Opera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del Duomo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e attribuito proprio a Brunelleschi, illustra il suo progetto.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Esternamente, allineati con gli 8 costoloni della cupola, sono posizionati altrettanti archi con volute sormontati da “catini a conchiglia”. Questi archi convergono verso la parte centrale della lanterna, costituita da un prisma ottagonale sulle cui facce si aprono grandi archi che permettono alla luce di filtrare all’interno della cupola.</a:t>
            </a:r>
          </a:p>
          <a:p>
            <a:endParaRPr lang="it-IT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Il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tutto è sormontato da una struttura conica, detta pergamena, sul cui vertice poggiano il bottone, la palla e la croce dorata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lang="it-IT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Per Brunelleschi la lanterna non aveva solo un valore estetico, ma anche un importante ruolo strutturale.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11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Con la sua enorme massa, pari a 750 tonnellate, questa svolge infatti la stessa funzione della chiave di volta in un arco, così come abbiamo visto nella seconda lezione: la spinta dovuta al suo peso si contrappone alle spinte esercitate dai costoloni.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La lanterna è dunque l’elemento che mantiene in equilibrio l’intera cupola.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Il 16 aprile del 1446, poco dopo l’avvio del cantiere della lanterna, Brunelleschi morì.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 lavori proseguirono così sotto la direzione di </a:t>
            </a:r>
            <a:r>
              <a:rPr lang="it-IT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Michelozzo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e furono conclusi da Manetti nel 1461.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28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Come abbiamo visto nelle lezioni precedenti, la cupola è ancora oggi la più grande mai costruita in muratura.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Un’opera gigantesca per l’epoca, che richiese il sollevamento di circa 5 milioni di mattoni ad una quota di lavoro che dagli iniziali 55 metri da terra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piano d’imposta, via via che la cupola cresceva, aumentò fino ai 90 metri corrispondenti al piano su cui sorge la lanterna.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Si calcola che per la sola cupola (senza lanterna) il peso totale del materiale sollevato nei16 anni che ci vollero per costruirla, considerando anche la malta per murare e tutte le attrezzature necessarie, sia stato di 37mila tonnellate; suddivise per gli effettivi giorni di lavoro del cantiere equivalgono a circa 8 tonnellate sollevate quotidianamente.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Per tradurre questi numeri in immagini, nei 16 anni che ci vollero per costruire la cupola è stato sollevato l’equivalente di una piccola portaerei al ritmo di un rullo compressore al giorno.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63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L’impresa era estremamente complessa, e realizzare le macchine e le strutture necessarie richiese grande maestria. Con l’impiego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di</a:t>
            </a:r>
            <a:r>
              <a:rPr lang="it-IT" sz="1200" b="0" i="0" u="none" strike="noStrike" cap="none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moderni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materiali, in primis l’acciaio, oggi avremmo molte meno difficoltà, ma all’epoca gli ingegneri avevano a disposizione poche alternative, e tutte di caratteristiche meccaniche piuttosto modeste.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Il materiale di più largo impiego era il legno, utilizzato per costruire tutte le strutture portanti come ad esempio i ponteggi.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Oggi questi sono costruiti in acciaio e tendono ad essere tanto più robusti quanto più sono leggeri e quindi – entro certi limiti –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esili. Ma 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all’epoca con l’utilizzo del legno le strutture risultavano essere assai più massicce. 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Aiutiamoci con qualche immagine per visualizzare questo confronto: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880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qui un disegno di Gherardo </a:t>
            </a:r>
            <a:r>
              <a:rPr lang="it-IT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Mechini</a:t>
            </a:r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ci mostra la ricostruzione della lanterna dopo che un fulmine la colpì nel 1601 distruggendo parte dei marmi e provocando la caduta a terra della palla di rame dorato realizzata da Andrea del Verrocchio.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Le impalcature che circondano la lanterna in ricostruzione, sono realizzate interamente in legno; balzano immediatamente all’occhio le massicce dimensioni delle travi portanti, quelle principali.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La differenza è lampante, rispetto ad un’immagine della lanterna avvolta da un moderno ponteggio: le strutture modulari in acciaio sono molto leggere e le sole parti in legno sono quelle dei tavolati orizzontali su cui camminano gli operai.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 ponteggi del cantiere brunelleschiano dovettero essere assai massicci, di grande impatto visivo tanto per i cittadini di Firenze quanto per chi si trovasse ad osservare la costruzione in lontananza.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132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Guardate ad esempio questo dipinto a tema religioso di Biagio di Antonio del 1470 circa; se andiamo oltre i personaggi in primo piano e osserviamo con attenzione lo sfondo, in un dettaglio possiamo leggere con chiarezza il profilo dell’enorme cantiere: con tutta probabilità si tratta dei ponteggi per il posizionamento della palla.</a:t>
            </a:r>
          </a:p>
          <a:p>
            <a:r>
              <a:rPr lang="it-IT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Torniamo ai materiali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BB7C-CB0A-4042-8A56-8B4946B22CA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04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448" y="1161854"/>
            <a:ext cx="6034405" cy="2471608"/>
          </a:xfrm>
        </p:spPr>
        <p:txBody>
          <a:bodyPr anchor="b"/>
          <a:lstStyle>
            <a:lvl1pPr algn="ctr">
              <a:defRPr sz="4658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7413" y="3728777"/>
            <a:ext cx="5324475" cy="1714020"/>
          </a:xfrm>
        </p:spPr>
        <p:txBody>
          <a:bodyPr/>
          <a:lstStyle>
            <a:lvl1pPr marL="0" indent="0" algn="ctr">
              <a:buNone/>
              <a:defRPr sz="1863"/>
            </a:lvl1pPr>
            <a:lvl2pPr marL="354970" indent="0" algn="ctr">
              <a:buNone/>
              <a:defRPr sz="1553"/>
            </a:lvl2pPr>
            <a:lvl3pPr marL="709940" indent="0" algn="ctr">
              <a:buNone/>
              <a:defRPr sz="1398"/>
            </a:lvl3pPr>
            <a:lvl4pPr marL="1064910" indent="0" algn="ctr">
              <a:buNone/>
              <a:defRPr sz="1242"/>
            </a:lvl4pPr>
            <a:lvl5pPr marL="1419880" indent="0" algn="ctr">
              <a:buNone/>
              <a:defRPr sz="1242"/>
            </a:lvl5pPr>
            <a:lvl6pPr marL="1774850" indent="0" algn="ctr">
              <a:buNone/>
              <a:defRPr sz="1242"/>
            </a:lvl6pPr>
            <a:lvl7pPr marL="2129820" indent="0" algn="ctr">
              <a:buNone/>
              <a:defRPr sz="1242"/>
            </a:lvl7pPr>
            <a:lvl8pPr marL="2484791" indent="0" algn="ctr">
              <a:buNone/>
              <a:defRPr sz="1242"/>
            </a:lvl8pPr>
            <a:lvl9pPr marL="2839761" indent="0" algn="ctr">
              <a:buNone/>
              <a:defRPr sz="1242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21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55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80437" y="377972"/>
            <a:ext cx="1530787" cy="601632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077" y="377972"/>
            <a:ext cx="4503618" cy="60163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45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06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380" y="1769897"/>
            <a:ext cx="6123146" cy="2953111"/>
          </a:xfrm>
        </p:spPr>
        <p:txBody>
          <a:bodyPr anchor="b"/>
          <a:lstStyle>
            <a:lvl1pPr>
              <a:defRPr sz="4658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380" y="4750946"/>
            <a:ext cx="6123146" cy="1552971"/>
          </a:xfrm>
        </p:spPr>
        <p:txBody>
          <a:bodyPr/>
          <a:lstStyle>
            <a:lvl1pPr marL="0" indent="0">
              <a:buNone/>
              <a:defRPr sz="1863">
                <a:solidFill>
                  <a:schemeClr val="tx1"/>
                </a:solidFill>
              </a:defRPr>
            </a:lvl1pPr>
            <a:lvl2pPr marL="35497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2pPr>
            <a:lvl3pPr marL="709940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3pPr>
            <a:lvl4pPr marL="1064910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4pPr>
            <a:lvl5pPr marL="1419880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5pPr>
            <a:lvl6pPr marL="1774850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6pPr>
            <a:lvl7pPr marL="2129820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7pPr>
            <a:lvl8pPr marL="2484791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8pPr>
            <a:lvl9pPr marL="2839761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16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8077" y="1889860"/>
            <a:ext cx="3017203" cy="450444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4020" y="1889860"/>
            <a:ext cx="3017203" cy="450444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59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02" y="377974"/>
            <a:ext cx="6123146" cy="137220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002" y="1740315"/>
            <a:ext cx="3003336" cy="852901"/>
          </a:xfrm>
        </p:spPr>
        <p:txBody>
          <a:bodyPr anchor="b"/>
          <a:lstStyle>
            <a:lvl1pPr marL="0" indent="0">
              <a:buNone/>
              <a:defRPr sz="1863" b="1"/>
            </a:lvl1pPr>
            <a:lvl2pPr marL="354970" indent="0">
              <a:buNone/>
              <a:defRPr sz="1553" b="1"/>
            </a:lvl2pPr>
            <a:lvl3pPr marL="709940" indent="0">
              <a:buNone/>
              <a:defRPr sz="1398" b="1"/>
            </a:lvl3pPr>
            <a:lvl4pPr marL="1064910" indent="0">
              <a:buNone/>
              <a:defRPr sz="1242" b="1"/>
            </a:lvl4pPr>
            <a:lvl5pPr marL="1419880" indent="0">
              <a:buNone/>
              <a:defRPr sz="1242" b="1"/>
            </a:lvl5pPr>
            <a:lvl6pPr marL="1774850" indent="0">
              <a:buNone/>
              <a:defRPr sz="1242" b="1"/>
            </a:lvl6pPr>
            <a:lvl7pPr marL="2129820" indent="0">
              <a:buNone/>
              <a:defRPr sz="1242" b="1"/>
            </a:lvl7pPr>
            <a:lvl8pPr marL="2484791" indent="0">
              <a:buNone/>
              <a:defRPr sz="1242" b="1"/>
            </a:lvl8pPr>
            <a:lvl9pPr marL="2839761" indent="0">
              <a:buNone/>
              <a:defRPr sz="124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002" y="2593216"/>
            <a:ext cx="3003336" cy="381423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94021" y="1740315"/>
            <a:ext cx="3018127" cy="852901"/>
          </a:xfrm>
        </p:spPr>
        <p:txBody>
          <a:bodyPr anchor="b"/>
          <a:lstStyle>
            <a:lvl1pPr marL="0" indent="0">
              <a:buNone/>
              <a:defRPr sz="1863" b="1"/>
            </a:lvl1pPr>
            <a:lvl2pPr marL="354970" indent="0">
              <a:buNone/>
              <a:defRPr sz="1553" b="1"/>
            </a:lvl2pPr>
            <a:lvl3pPr marL="709940" indent="0">
              <a:buNone/>
              <a:defRPr sz="1398" b="1"/>
            </a:lvl3pPr>
            <a:lvl4pPr marL="1064910" indent="0">
              <a:buNone/>
              <a:defRPr sz="1242" b="1"/>
            </a:lvl4pPr>
            <a:lvl5pPr marL="1419880" indent="0">
              <a:buNone/>
              <a:defRPr sz="1242" b="1"/>
            </a:lvl5pPr>
            <a:lvl6pPr marL="1774850" indent="0">
              <a:buNone/>
              <a:defRPr sz="1242" b="1"/>
            </a:lvl6pPr>
            <a:lvl7pPr marL="2129820" indent="0">
              <a:buNone/>
              <a:defRPr sz="1242" b="1"/>
            </a:lvl7pPr>
            <a:lvl8pPr marL="2484791" indent="0">
              <a:buNone/>
              <a:defRPr sz="1242" b="1"/>
            </a:lvl8pPr>
            <a:lvl9pPr marL="2839761" indent="0">
              <a:buNone/>
              <a:defRPr sz="124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94021" y="2593216"/>
            <a:ext cx="3018127" cy="3814231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60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90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7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02" y="473287"/>
            <a:ext cx="2289709" cy="1656503"/>
          </a:xfrm>
        </p:spPr>
        <p:txBody>
          <a:bodyPr anchor="b"/>
          <a:lstStyle>
            <a:lvl1pPr>
              <a:defRPr sz="2484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8127" y="1022169"/>
            <a:ext cx="3594021" cy="5045104"/>
          </a:xfrm>
        </p:spPr>
        <p:txBody>
          <a:bodyPr/>
          <a:lstStyle>
            <a:lvl1pPr>
              <a:defRPr sz="2484"/>
            </a:lvl1pPr>
            <a:lvl2pPr>
              <a:defRPr sz="2174"/>
            </a:lvl2pPr>
            <a:lvl3pPr>
              <a:defRPr sz="1863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9002" y="2129790"/>
            <a:ext cx="2289709" cy="3945699"/>
          </a:xfrm>
        </p:spPr>
        <p:txBody>
          <a:bodyPr/>
          <a:lstStyle>
            <a:lvl1pPr marL="0" indent="0">
              <a:buNone/>
              <a:defRPr sz="1242"/>
            </a:lvl1pPr>
            <a:lvl2pPr marL="354970" indent="0">
              <a:buNone/>
              <a:defRPr sz="1087"/>
            </a:lvl2pPr>
            <a:lvl3pPr marL="709940" indent="0">
              <a:buNone/>
              <a:defRPr sz="932"/>
            </a:lvl3pPr>
            <a:lvl4pPr marL="1064910" indent="0">
              <a:buNone/>
              <a:defRPr sz="776"/>
            </a:lvl4pPr>
            <a:lvl5pPr marL="1419880" indent="0">
              <a:buNone/>
              <a:defRPr sz="776"/>
            </a:lvl5pPr>
            <a:lvl6pPr marL="1774850" indent="0">
              <a:buNone/>
              <a:defRPr sz="776"/>
            </a:lvl6pPr>
            <a:lvl7pPr marL="2129820" indent="0">
              <a:buNone/>
              <a:defRPr sz="776"/>
            </a:lvl7pPr>
            <a:lvl8pPr marL="2484791" indent="0">
              <a:buNone/>
              <a:defRPr sz="776"/>
            </a:lvl8pPr>
            <a:lvl9pPr marL="2839761" indent="0">
              <a:buNone/>
              <a:defRPr sz="77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6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02" y="473287"/>
            <a:ext cx="2289709" cy="1656503"/>
          </a:xfrm>
        </p:spPr>
        <p:txBody>
          <a:bodyPr anchor="b"/>
          <a:lstStyle>
            <a:lvl1pPr>
              <a:defRPr sz="2484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18127" y="1022169"/>
            <a:ext cx="3594021" cy="5045104"/>
          </a:xfrm>
        </p:spPr>
        <p:txBody>
          <a:bodyPr anchor="t"/>
          <a:lstStyle>
            <a:lvl1pPr marL="0" indent="0">
              <a:buNone/>
              <a:defRPr sz="2484"/>
            </a:lvl1pPr>
            <a:lvl2pPr marL="354970" indent="0">
              <a:buNone/>
              <a:defRPr sz="2174"/>
            </a:lvl2pPr>
            <a:lvl3pPr marL="709940" indent="0">
              <a:buNone/>
              <a:defRPr sz="1863"/>
            </a:lvl3pPr>
            <a:lvl4pPr marL="1064910" indent="0">
              <a:buNone/>
              <a:defRPr sz="1553"/>
            </a:lvl4pPr>
            <a:lvl5pPr marL="1419880" indent="0">
              <a:buNone/>
              <a:defRPr sz="1553"/>
            </a:lvl5pPr>
            <a:lvl6pPr marL="1774850" indent="0">
              <a:buNone/>
              <a:defRPr sz="1553"/>
            </a:lvl6pPr>
            <a:lvl7pPr marL="2129820" indent="0">
              <a:buNone/>
              <a:defRPr sz="1553"/>
            </a:lvl7pPr>
            <a:lvl8pPr marL="2484791" indent="0">
              <a:buNone/>
              <a:defRPr sz="1553"/>
            </a:lvl8pPr>
            <a:lvl9pPr marL="2839761" indent="0">
              <a:buNone/>
              <a:defRPr sz="1553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9002" y="2129790"/>
            <a:ext cx="2289709" cy="3945699"/>
          </a:xfrm>
        </p:spPr>
        <p:txBody>
          <a:bodyPr/>
          <a:lstStyle>
            <a:lvl1pPr marL="0" indent="0">
              <a:buNone/>
              <a:defRPr sz="1242"/>
            </a:lvl1pPr>
            <a:lvl2pPr marL="354970" indent="0">
              <a:buNone/>
              <a:defRPr sz="1087"/>
            </a:lvl2pPr>
            <a:lvl3pPr marL="709940" indent="0">
              <a:buNone/>
              <a:defRPr sz="932"/>
            </a:lvl3pPr>
            <a:lvl4pPr marL="1064910" indent="0">
              <a:buNone/>
              <a:defRPr sz="776"/>
            </a:lvl4pPr>
            <a:lvl5pPr marL="1419880" indent="0">
              <a:buNone/>
              <a:defRPr sz="776"/>
            </a:lvl5pPr>
            <a:lvl6pPr marL="1774850" indent="0">
              <a:buNone/>
              <a:defRPr sz="776"/>
            </a:lvl6pPr>
            <a:lvl7pPr marL="2129820" indent="0">
              <a:buNone/>
              <a:defRPr sz="776"/>
            </a:lvl7pPr>
            <a:lvl8pPr marL="2484791" indent="0">
              <a:buNone/>
              <a:defRPr sz="776"/>
            </a:lvl8pPr>
            <a:lvl9pPr marL="2839761" indent="0">
              <a:buNone/>
              <a:defRPr sz="776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CF48-8E6C-4869-A25F-48F2BF72880B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06FC5-2E86-4784-AA12-2E812552F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27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8077" y="377974"/>
            <a:ext cx="6123146" cy="1372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077" y="1889860"/>
            <a:ext cx="6123146" cy="450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8077" y="6580001"/>
            <a:ext cx="159734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it-IT" ker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1643" y="6580001"/>
            <a:ext cx="2396014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it-IT" ker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13880" y="6580001"/>
            <a:ext cx="1597343" cy="3779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 kern="0" smtClean="0"/>
              <a:pPr>
                <a:buClr>
                  <a:srgbClr val="000000"/>
                </a:buClr>
                <a:buFont typeface="Arial"/>
                <a:buNone/>
              </a:pPr>
              <a:t>‹N›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418129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709940" rtl="0" eaLnBrk="1" latinLnBrk="0" hangingPunct="1">
        <a:lnSpc>
          <a:spcPct val="90000"/>
        </a:lnSpc>
        <a:spcBef>
          <a:spcPct val="0"/>
        </a:spcBef>
        <a:buNone/>
        <a:defRPr sz="3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485" indent="-177485" algn="l" defTabSz="709940" rtl="0" eaLnBrk="1" latinLnBrk="0" hangingPunct="1">
        <a:lnSpc>
          <a:spcPct val="90000"/>
        </a:lnSpc>
        <a:spcBef>
          <a:spcPts val="776"/>
        </a:spcBef>
        <a:buFont typeface="Arial" panose="020B0604020202020204" pitchFamily="34" charset="0"/>
        <a:buChar char="•"/>
        <a:defRPr sz="2174" kern="1200">
          <a:solidFill>
            <a:schemeClr val="tx1"/>
          </a:solidFill>
          <a:latin typeface="+mn-lt"/>
          <a:ea typeface="+mn-ea"/>
          <a:cs typeface="+mn-cs"/>
        </a:defRPr>
      </a:lvl1pPr>
      <a:lvl2pPr marL="532455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2pPr>
      <a:lvl3pPr marL="887425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3pPr>
      <a:lvl4pPr marL="1242395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597365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952335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307306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662276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3017246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1pPr>
      <a:lvl2pPr marL="35497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70994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3pPr>
      <a:lvl4pPr marL="106491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41988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77485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12982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484791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2839761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jpeg"/><Relationship Id="rId3" Type="http://schemas.microsoft.com/office/2007/relationships/media" Target="../media/media19.m4a"/><Relationship Id="rId7" Type="http://schemas.openxmlformats.org/officeDocument/2006/relationships/image" Target="../media/image10.png"/><Relationship Id="rId12" Type="http://schemas.openxmlformats.org/officeDocument/2006/relationships/image" Target="../media/image34.png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jpeg"/><Relationship Id="rId4" Type="http://schemas.openxmlformats.org/officeDocument/2006/relationships/audio" Target="../media/media19.m4a"/><Relationship Id="rId9" Type="http://schemas.microsoft.com/office/2007/relationships/hdphoto" Target="../media/hdphoto1.wdp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6.jpe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2.m4a"/><Relationship Id="rId7" Type="http://schemas.openxmlformats.org/officeDocument/2006/relationships/image" Target="../media/image1.png"/><Relationship Id="rId2" Type="http://schemas.microsoft.com/office/2007/relationships/media" Target="../media/media22.m4a"/><Relationship Id="rId1" Type="http://schemas.openxmlformats.org/officeDocument/2006/relationships/tags" Target="../tags/tag1.xml"/><Relationship Id="rId6" Type="http://schemas.openxmlformats.org/officeDocument/2006/relationships/hyperlink" Target="https://www.stazioneutopia.com/" TargetMode="External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stazioneutopia.com/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12.jpe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1.jpeg"/><Relationship Id="rId5" Type="http://schemas.microsoft.com/office/2007/relationships/media" Target="../media/media6.m4a"/><Relationship Id="rId15" Type="http://schemas.openxmlformats.org/officeDocument/2006/relationships/image" Target="../media/image2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jpeg"/><Relationship Id="rId4" Type="http://schemas.openxmlformats.org/officeDocument/2006/relationships/audio" Target="../media/media9.m4a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.png"/><Relationship Id="rId3" Type="http://schemas.microsoft.com/office/2007/relationships/media" Target="../media/media11.m4a"/><Relationship Id="rId7" Type="http://schemas.openxmlformats.org/officeDocument/2006/relationships/image" Target="../media/image18.jpeg"/><Relationship Id="rId12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11.m4a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3.m4a"/><Relationship Id="rId7" Type="http://schemas.openxmlformats.org/officeDocument/2006/relationships/image" Target="../media/image22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jpeg"/><Relationship Id="rId4" Type="http://schemas.openxmlformats.org/officeDocument/2006/relationships/audio" Target="../media/media13.m4a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5.m4a"/><Relationship Id="rId7" Type="http://schemas.openxmlformats.org/officeDocument/2006/relationships/image" Target="../media/image25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5.m4a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35425" y="1"/>
            <a:ext cx="860611" cy="7099300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8"/>
          </a:p>
        </p:txBody>
      </p:sp>
      <p:sp>
        <p:nvSpPr>
          <p:cNvPr id="5" name="Ovale 4"/>
          <p:cNvSpPr/>
          <p:nvPr/>
        </p:nvSpPr>
        <p:spPr>
          <a:xfrm>
            <a:off x="1035426" y="5567082"/>
            <a:ext cx="860610" cy="820271"/>
          </a:xfrm>
          <a:prstGeom prst="ellipse">
            <a:avLst/>
          </a:prstGeom>
          <a:solidFill>
            <a:srgbClr val="FE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98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20" y="1830902"/>
            <a:ext cx="4349862" cy="3437497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9668" y="5663826"/>
            <a:ext cx="626782" cy="6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9000"/>
    </mc:Choice>
    <mc:Fallback xmlns="">
      <p:transition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  <p:extLst mod="1">
    <p:ext uri="{E180D4A7-C9FB-4DFB-919C-405C955672EB}">
      <p14:showEvtLst xmlns:p14="http://schemas.microsoft.com/office/powerpoint/2010/main">
        <p14:playEvt time="0" objId="9"/>
        <p14:stopEvt time="7517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10605" y="-4887"/>
            <a:ext cx="5478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it-IT" dirty="0" smtClean="0">
                <a:solidFill>
                  <a:srgbClr val="FE6161"/>
                </a:solidFill>
                <a:latin typeface="Bodoni 72 Book"/>
              </a:rPr>
              <a:t>I materiali</a:t>
            </a:r>
            <a:endParaRPr lang="it-IT" dirty="0">
              <a:solidFill>
                <a:srgbClr val="FE6161"/>
              </a:solidFill>
              <a:latin typeface="Bodoni 72 Book"/>
            </a:endParaRPr>
          </a:p>
        </p:txBody>
      </p:sp>
      <p:pic>
        <p:nvPicPr>
          <p:cNvPr id="6" name="Google Shape;195;p34" descr="Related image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71" r="89967">
                        <a14:foregroundMark x1="55017" y1="23874" x2="55017" y2="23874"/>
                        <a14:foregroundMark x1="56355" y1="26057" x2="56355" y2="26057"/>
                        <a14:foregroundMark x1="59699" y1="17872" x2="59699" y2="17872"/>
                        <a14:foregroundMark x1="56856" y1="20327" x2="56856" y2="20327"/>
                        <a14:foregroundMark x1="56355" y1="25102" x2="58696" y2="11869"/>
                        <a14:foregroundMark x1="12207" y1="78308" x2="80268" y2="40791"/>
                        <a14:foregroundMark x1="18729" y1="84584" x2="81773" y2="61937"/>
                        <a14:foregroundMark x1="29766" y1="88813" x2="79097" y2="69850"/>
                        <a14:foregroundMark x1="44649" y1="87858" x2="44649" y2="87858"/>
                        <a14:foregroundMark x1="54181" y1="84584" x2="54181" y2="84584"/>
                        <a14:foregroundMark x1="13545" y1="46521" x2="51003" y2="12142"/>
                        <a14:foregroundMark x1="14047" y1="40246" x2="17224" y2="73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82138" y="472910"/>
            <a:ext cx="5203336" cy="630888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7" name="Rettangolo 6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pic>
        <p:nvPicPr>
          <p:cNvPr id="10" name="Google Shape;197;p34" descr="http://www.steelwirerope.com/images/Banner-Wire-Rope-Slings.jpg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l="5307" r="5355"/>
          <a:stretch/>
        </p:blipFill>
        <p:spPr>
          <a:xfrm>
            <a:off x="4000500" y="588569"/>
            <a:ext cx="3175000" cy="1591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oogle Shape;198;p34" descr="https://lifting.com/wp-content/uploads/2015/04/maxim_shuttle_lift.jpg"/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62398" y="4828664"/>
            <a:ext cx="3175000" cy="1698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ttangolo 11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92789" y="6032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>
        <p14:prism isContent="1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pic>
        <p:nvPicPr>
          <p:cNvPr id="10" name="Google Shape;195;p34" descr="Related image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171" r="89967">
                        <a14:foregroundMark x1="55017" y1="23874" x2="55017" y2="23874"/>
                        <a14:foregroundMark x1="56355" y1="26057" x2="56355" y2="26057"/>
                        <a14:foregroundMark x1="59699" y1="17872" x2="59699" y2="17872"/>
                        <a14:foregroundMark x1="56856" y1="20327" x2="56856" y2="20327"/>
                        <a14:foregroundMark x1="56355" y1="25102" x2="58696" y2="11869"/>
                        <a14:foregroundMark x1="12207" y1="78308" x2="80268" y2="40791"/>
                        <a14:foregroundMark x1="18729" y1="84584" x2="81773" y2="61937"/>
                        <a14:foregroundMark x1="29766" y1="88813" x2="79097" y2="69850"/>
                        <a14:foregroundMark x1="44649" y1="87858" x2="44649" y2="87858"/>
                        <a14:foregroundMark x1="54181" y1="84584" x2="54181" y2="84584"/>
                        <a14:foregroundMark x1="13545" y1="46521" x2="51003" y2="12142"/>
                        <a14:foregroundMark x1="14047" y1="40246" x2="17224" y2="736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024303" y="440806"/>
            <a:ext cx="5203336" cy="630888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1" name="CasellaDiTesto 10"/>
          <p:cNvSpPr txBox="1"/>
          <p:nvPr/>
        </p:nvSpPr>
        <p:spPr>
          <a:xfrm>
            <a:off x="810605" y="-4887"/>
            <a:ext cx="5478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it-IT" dirty="0" smtClean="0">
                <a:solidFill>
                  <a:srgbClr val="FE6161"/>
                </a:solidFill>
                <a:latin typeface="Bodoni 72 Book"/>
              </a:rPr>
              <a:t>I materiali</a:t>
            </a:r>
            <a:endParaRPr lang="it-IT" dirty="0">
              <a:solidFill>
                <a:srgbClr val="FE6161"/>
              </a:solidFill>
              <a:latin typeface="Bodoni 72 Book"/>
            </a:endParaRPr>
          </a:p>
        </p:txBody>
      </p:sp>
      <p:pic>
        <p:nvPicPr>
          <p:cNvPr id="12" name="Immagine 11" descr="Immagine che contiene oggetto, corda, sedendo, gruppo&#10;&#10;Descrizione generata automaticamente">
            <a:extLst>
              <a:ext uri="{FF2B5EF4-FFF2-40B4-BE49-F238E27FC236}">
                <a16:creationId xmlns="" xmlns:a16="http://schemas.microsoft.com/office/drawing/2014/main" id="{7B50D823-CEB1-4066-8988-5D36A9AC1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417"/>
          <a:stretch/>
        </p:blipFill>
        <p:spPr>
          <a:xfrm>
            <a:off x="3549649" y="438274"/>
            <a:ext cx="4279497" cy="6311421"/>
          </a:xfrm>
          <a:prstGeom prst="rect">
            <a:avLst/>
          </a:prstGeom>
        </p:spPr>
      </p:pic>
      <p:pic>
        <p:nvPicPr>
          <p:cNvPr id="14" name="Google Shape;209;p35" descr="carico di rottura acciaio.tiff">
            <a:extLst>
              <a:ext uri="{FF2B5EF4-FFF2-40B4-BE49-F238E27FC236}">
                <a16:creationId xmlns="" xmlns:a16="http://schemas.microsoft.com/office/drawing/2014/main" id="{16949EC1-83EA-4D8B-928B-A1637B255039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biLevel thresh="75000"/>
          </a:blip>
          <a:srcRect l="2127" t="3263" r="2408" b="2827"/>
          <a:stretch/>
        </p:blipFill>
        <p:spPr>
          <a:xfrm>
            <a:off x="133350" y="2514600"/>
            <a:ext cx="3162300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10;p35" descr="carico rottura corda.tiff">
            <a:extLst>
              <a:ext uri="{FF2B5EF4-FFF2-40B4-BE49-F238E27FC236}">
                <a16:creationId xmlns="" xmlns:a16="http://schemas.microsoft.com/office/drawing/2014/main" id="{BBAB9D04-C1F9-4ED3-BCD7-00647A7F3EF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  <a:biLevel thresh="75000"/>
          </a:blip>
          <a:srcRect l="2284" r="6883" b="7623"/>
          <a:stretch/>
        </p:blipFill>
        <p:spPr>
          <a:xfrm>
            <a:off x="3713002" y="2521043"/>
            <a:ext cx="3212091" cy="160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4;p35" descr="big_rope_man.jpg">
            <a:extLst>
              <a:ext uri="{FF2B5EF4-FFF2-40B4-BE49-F238E27FC236}">
                <a16:creationId xmlns="" xmlns:a16="http://schemas.microsoft.com/office/drawing/2014/main" id="{5865A73C-8D86-4DA2-81EB-0A9057F840A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84086" y="1568718"/>
            <a:ext cx="4931126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tangolo 12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2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52985" y="5993695"/>
            <a:ext cx="793018" cy="793018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68190" y="5993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3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8000">
        <p14:prism isContent="1"/>
      </p:transition>
    </mc:Choice>
    <mc:Fallback>
      <p:transition spd="slow" advClick="0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90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64037" y="0"/>
            <a:ext cx="2571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it-IT" dirty="0" smtClean="0">
                <a:solidFill>
                  <a:srgbClr val="FE6161"/>
                </a:solidFill>
                <a:latin typeface="Bodoni 72 Book"/>
              </a:rPr>
              <a:t>Le macchine</a:t>
            </a:r>
            <a:endParaRPr lang="it-IT" dirty="0">
              <a:solidFill>
                <a:srgbClr val="FE6161"/>
              </a:solidFill>
              <a:latin typeface="Bodoni 72 Book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pic>
        <p:nvPicPr>
          <p:cNvPr id="9" name="Immagine 8" descr="Immagine che contiene vecchio, sedendo, largo, tavolo&#10;&#10;Descrizione generata automaticamente">
            <a:extLst>
              <a:ext uri="{FF2B5EF4-FFF2-40B4-BE49-F238E27FC236}">
                <a16:creationId xmlns="" xmlns:a16="http://schemas.microsoft.com/office/drawing/2014/main" id="{522F67B0-9988-4461-9E67-42F8788D68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77" r="-4" b="33158"/>
          <a:stretch/>
        </p:blipFill>
        <p:spPr>
          <a:xfrm>
            <a:off x="4307326" y="4747625"/>
            <a:ext cx="2597068" cy="1993759"/>
          </a:xfrm>
          <a:prstGeom prst="rect">
            <a:avLst/>
          </a:prstGeom>
        </p:spPr>
      </p:pic>
      <p:pic>
        <p:nvPicPr>
          <p:cNvPr id="10" name="Google Shape;231;p38" descr="73_GHIBERTI_BR228_105r.jpg"/>
          <p:cNvPicPr preferRelativeResize="0">
            <a:picLocks noChangeAspect="1"/>
          </p:cNvPicPr>
          <p:nvPr/>
        </p:nvPicPr>
        <p:blipFill rotWithShape="1">
          <a:blip r:embed="rId7"/>
          <a:srcRect l="18249" t="3973" r="8064" b="2911"/>
          <a:stretch/>
        </p:blipFill>
        <p:spPr>
          <a:xfrm>
            <a:off x="241453" y="766822"/>
            <a:ext cx="3858558" cy="5669720"/>
          </a:xfrm>
          <a:prstGeom prst="rect">
            <a:avLst/>
          </a:prstGeom>
          <a:noFill/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73CF6339-47EE-4512-B479-E1730A80CE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" b="39359"/>
          <a:stretch/>
        </p:blipFill>
        <p:spPr>
          <a:xfrm>
            <a:off x="4307328" y="553998"/>
            <a:ext cx="2597066" cy="2111473"/>
          </a:xfrm>
          <a:prstGeom prst="rect">
            <a:avLst/>
          </a:prstGeom>
        </p:spPr>
      </p:pic>
      <p:pic>
        <p:nvPicPr>
          <p:cNvPr id="12" name="Immagine 11" descr="Immagine che contiene mappa, testo, disegnando&#10;&#10;Descrizione generata automaticamente">
            <a:extLst>
              <a:ext uri="{FF2B5EF4-FFF2-40B4-BE49-F238E27FC236}">
                <a16:creationId xmlns="" xmlns:a16="http://schemas.microsoft.com/office/drawing/2014/main" id="{35C5EBC2-1307-4FBA-A667-CB651DD2FD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6657" b="-2"/>
          <a:stretch/>
        </p:blipFill>
        <p:spPr>
          <a:xfrm>
            <a:off x="4307327" y="2598812"/>
            <a:ext cx="2597067" cy="2204686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07337" y="5826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9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00">
        <p14:prism isContent="1"/>
      </p:transition>
    </mc:Choice>
    <mc:Fallback>
      <p:transition spd="slow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000333" y="6786712"/>
            <a:ext cx="472419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LE MACCHINE DI BRUNELLESCHI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6767662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017679" y="154385"/>
            <a:ext cx="3063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it-IT" dirty="0" smtClean="0">
                <a:solidFill>
                  <a:srgbClr val="FE6161"/>
                </a:solidFill>
                <a:latin typeface="Bodoni 72 Book"/>
              </a:rPr>
              <a:t>CONCLUSIONE</a:t>
            </a:r>
            <a:endParaRPr lang="it-IT" dirty="0">
              <a:solidFill>
                <a:srgbClr val="FE6161"/>
              </a:solidFill>
              <a:latin typeface="Bodoni 72 Book"/>
            </a:endParaRPr>
          </a:p>
        </p:txBody>
      </p:sp>
      <p:pic>
        <p:nvPicPr>
          <p:cNvPr id="21" name="Immagine 20" descr="Immagine che contiene esterni, edificio, orologio, torre&#10;&#10;Descrizione generata automaticamente">
            <a:extLst>
              <a:ext uri="{FF2B5EF4-FFF2-40B4-BE49-F238E27FC236}">
                <a16:creationId xmlns:a16="http://schemas.microsoft.com/office/drawing/2014/main" xmlns="" id="{E017D622-08CE-4EB4-8DC2-556836EF72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873"/>
          <a:stretch/>
        </p:blipFill>
        <p:spPr>
          <a:xfrm>
            <a:off x="1" y="902621"/>
            <a:ext cx="3109462" cy="4526629"/>
          </a:xfrm>
          <a:prstGeom prst="rect">
            <a:avLst/>
          </a:prstGeom>
        </p:spPr>
      </p:pic>
      <p:pic>
        <p:nvPicPr>
          <p:cNvPr id="26" name="Google Shape;170;p31" descr="scaffolding-wood.jpg"/>
          <p:cNvPicPr preferRelativeResize="0"/>
          <p:nvPr/>
        </p:nvPicPr>
        <p:blipFill rotWithShape="1">
          <a:blip r:embed="rId7">
            <a:alphaModFix/>
          </a:blip>
          <a:srcRect t="1697"/>
          <a:stretch/>
        </p:blipFill>
        <p:spPr>
          <a:xfrm>
            <a:off x="3109463" y="900902"/>
            <a:ext cx="3989837" cy="4527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82;p32" descr="44611_00001z.jpg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 t="2741"/>
          <a:stretch/>
        </p:blipFill>
        <p:spPr>
          <a:xfrm>
            <a:off x="1381186" y="900902"/>
            <a:ext cx="4267283" cy="531751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ttangolo 27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67313" y="6131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3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>
        <p14:prism isContent="1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5180650"/>
            <a:ext cx="7096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Bodoni 72 Book"/>
                <a:ea typeface="Montserrat Light" charset="0"/>
                <a:cs typeface="Montserrat Light" charset="0"/>
              </a:rPr>
              <a:t>FINE DELLA </a:t>
            </a:r>
            <a:r>
              <a:rPr lang="it-IT" sz="2000" dirty="0" smtClean="0">
                <a:latin typeface="Bodoni 72 Book"/>
                <a:ea typeface="Montserrat Light" charset="0"/>
                <a:cs typeface="Montserrat Light" charset="0"/>
              </a:rPr>
              <a:t>QUARTA </a:t>
            </a:r>
            <a:r>
              <a:rPr lang="it-IT" sz="2000" dirty="0">
                <a:latin typeface="Bodoni 72 Book"/>
                <a:ea typeface="Montserrat Light" charset="0"/>
                <a:cs typeface="Montserrat Light" charset="0"/>
              </a:rPr>
              <a:t>LEZIONE, CONTINUA </a:t>
            </a:r>
          </a:p>
          <a:p>
            <a:pPr algn="ctr"/>
            <a:r>
              <a:rPr lang="it-IT" sz="2000" dirty="0">
                <a:latin typeface="Bodoni 72 Book"/>
                <a:ea typeface="Montserrat Light" charset="0"/>
                <a:cs typeface="Montserrat Light" charset="0"/>
              </a:rPr>
              <a:t>A  SEGUIRCI!</a:t>
            </a:r>
          </a:p>
        </p:txBody>
      </p:sp>
      <p:pic>
        <p:nvPicPr>
          <p:cNvPr id="11" name="Immagine 10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24" y="2099112"/>
            <a:ext cx="3081852" cy="2435446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1" y="6714838"/>
            <a:ext cx="7099299" cy="373457"/>
            <a:chOff x="1" y="6714838"/>
            <a:chExt cx="7099299" cy="373457"/>
          </a:xfrm>
        </p:grpSpPr>
        <p:sp>
          <p:nvSpPr>
            <p:cNvPr id="13" name="Rettangolo 12"/>
            <p:cNvSpPr/>
            <p:nvPr/>
          </p:nvSpPr>
          <p:spPr>
            <a:xfrm>
              <a:off x="2" y="6725813"/>
              <a:ext cx="7099298" cy="362482"/>
            </a:xfrm>
            <a:prstGeom prst="rect">
              <a:avLst/>
            </a:prstGeom>
            <a:solidFill>
              <a:srgbClr val="88F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63"/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714838"/>
              <a:ext cx="1030622" cy="373457"/>
            </a:xfrm>
            <a:prstGeom prst="rect">
              <a:avLst/>
            </a:prstGeom>
          </p:spPr>
        </p:pic>
        <p:sp>
          <p:nvSpPr>
            <p:cNvPr id="15" name="Rettangolo 14"/>
            <p:cNvSpPr/>
            <p:nvPr/>
          </p:nvSpPr>
          <p:spPr>
            <a:xfrm>
              <a:off x="1000334" y="6767662"/>
              <a:ext cx="3990766" cy="283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42" dirty="0">
                  <a:solidFill>
                    <a:schemeClr val="bg1"/>
                  </a:solidFill>
                  <a:latin typeface="Bodoni 72 Book" charset="0"/>
                  <a:ea typeface="Bodoni 72 Book" charset="0"/>
                  <a:cs typeface="Bodoni 72 Book" charset="0"/>
                </a:rPr>
                <a:t>EDIFICARE LA CUPOLA  DEL DUOMO DI FIRENZE</a:t>
              </a: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1" y="6714838"/>
            <a:ext cx="7099299" cy="373457"/>
            <a:chOff x="1" y="6714838"/>
            <a:chExt cx="7099299" cy="373457"/>
          </a:xfrm>
        </p:grpSpPr>
        <p:sp>
          <p:nvSpPr>
            <p:cNvPr id="17" name="Rettangolo 16"/>
            <p:cNvSpPr/>
            <p:nvPr/>
          </p:nvSpPr>
          <p:spPr>
            <a:xfrm>
              <a:off x="2" y="6725813"/>
              <a:ext cx="7099298" cy="362482"/>
            </a:xfrm>
            <a:prstGeom prst="rect">
              <a:avLst/>
            </a:prstGeom>
            <a:solidFill>
              <a:srgbClr val="88F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63"/>
            </a:p>
          </p:txBody>
        </p:sp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714838"/>
              <a:ext cx="1030622" cy="373457"/>
            </a:xfrm>
            <a:prstGeom prst="rect">
              <a:avLst/>
            </a:prstGeom>
          </p:spPr>
        </p:pic>
      </p:grpSp>
      <p:sp>
        <p:nvSpPr>
          <p:cNvPr id="19" name="Rettangolo 18"/>
          <p:cNvSpPr/>
          <p:nvPr/>
        </p:nvSpPr>
        <p:spPr>
          <a:xfrm>
            <a:off x="1000334" y="6767662"/>
            <a:ext cx="4313788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42" dirty="0" smtClean="0">
                <a:solidFill>
                  <a:schemeClr val="bg1"/>
                </a:solidFill>
                <a:latin typeface="Bodoni 72 Book" charset="0"/>
                <a:ea typeface="Bodoni 72 Book" charset="0"/>
                <a:cs typeface="Bodoni 72 Book" charset="0"/>
              </a:rPr>
              <a:t>#1. EDIFICARE </a:t>
            </a:r>
            <a:r>
              <a:rPr lang="it-IT" sz="1242" dirty="0">
                <a:solidFill>
                  <a:schemeClr val="bg1"/>
                </a:solidFill>
                <a:latin typeface="Bodoni 72 Book" charset="0"/>
                <a:ea typeface="Bodoni 72 Book" charset="0"/>
                <a:cs typeface="Bodoni 72 Book" charset="0"/>
              </a:rPr>
              <a:t>LA CUPOLA  DEL DUOMO DI FIRENZE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0" y="6767662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26412"/>
            <a:ext cx="1030622" cy="373457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95992" y="58474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34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9" y="6075719"/>
            <a:ext cx="1818527" cy="747932"/>
          </a:xfrm>
          <a:prstGeom prst="rect">
            <a:avLst/>
          </a:prstGeom>
        </p:spPr>
      </p:pic>
      <p:pic>
        <p:nvPicPr>
          <p:cNvPr id="5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09" y="5766319"/>
            <a:ext cx="1524698" cy="12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322374"/>
            <a:ext cx="7099300" cy="1898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313" dirty="0" smtClean="0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CIELI DI PIETRA</a:t>
            </a:r>
          </a:p>
          <a:p>
            <a:pPr algn="ctr"/>
            <a:r>
              <a:rPr lang="it-IT" sz="3313" dirty="0" smtClean="0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Archi</a:t>
            </a:r>
            <a:r>
              <a:rPr lang="it-IT" sz="3313" dirty="0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, volte, cupole dall’antichità</a:t>
            </a:r>
          </a:p>
          <a:p>
            <a:pPr algn="ctr"/>
            <a:r>
              <a:rPr lang="it-IT" sz="3313" dirty="0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fino a Filippo </a:t>
            </a:r>
            <a:r>
              <a:rPr lang="it-IT" sz="3313" dirty="0" smtClean="0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Brunelleschi</a:t>
            </a:r>
          </a:p>
          <a:p>
            <a:pPr algn="ctr"/>
            <a:r>
              <a:rPr lang="it-IT" sz="1800" dirty="0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A cura di Sofia </a:t>
            </a:r>
            <a:r>
              <a:rPr lang="it-IT" sz="1800" dirty="0" err="1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Basilissi</a:t>
            </a:r>
            <a:r>
              <a:rPr lang="it-IT" sz="1800" dirty="0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 e </a:t>
            </a:r>
            <a:r>
              <a:rPr lang="it-IT" sz="1800" dirty="0" err="1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Artes</a:t>
            </a:r>
            <a:r>
              <a:rPr lang="it-IT" sz="1800" dirty="0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 </a:t>
            </a:r>
            <a:r>
              <a:rPr lang="it-IT" sz="1800" dirty="0" err="1" smtClean="0">
                <a:solidFill>
                  <a:schemeClr val="tx1"/>
                </a:solidFill>
                <a:latin typeface="Bodoni 72 Book"/>
                <a:ea typeface="Bodoni 72 Book" charset="0"/>
                <a:cs typeface="Times New Roman" panose="02020603050405020304" pitchFamily="18" charset="0"/>
              </a:rPr>
              <a:t>Mechanicae</a:t>
            </a:r>
            <a:endParaRPr lang="it-IT" sz="1800" dirty="0">
              <a:solidFill>
                <a:schemeClr val="tx1"/>
              </a:solidFill>
              <a:latin typeface="Bodoni 72 Book"/>
              <a:ea typeface="Bodoni 72 Book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18449" y="3330845"/>
            <a:ext cx="6182401" cy="138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  <a:p>
            <a:pPr algn="ctr"/>
            <a:r>
              <a:rPr lang="it-IT" sz="3313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</a:t>
            </a:r>
            <a:r>
              <a:rPr lang="it-IT" sz="3313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3313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0340" y="5924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9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14:prism isContent="1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70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05784" y="56888"/>
            <a:ext cx="5478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it-IT" dirty="0" smtClean="0">
                <a:solidFill>
                  <a:srgbClr val="FE6161"/>
                </a:solidFill>
                <a:latin typeface="Bodoni 72 Book"/>
              </a:rPr>
              <a:t>…nella precedente lezione…</a:t>
            </a:r>
            <a:endParaRPr lang="it-IT" dirty="0">
              <a:solidFill>
                <a:srgbClr val="FE6161"/>
              </a:solidFill>
              <a:latin typeface="Bodoni 72 Book"/>
            </a:endParaRPr>
          </a:p>
        </p:txBody>
      </p:sp>
      <p:pic>
        <p:nvPicPr>
          <p:cNvPr id="6" name="Google Shape;690;p91">
            <a:extLst>
              <a:ext uri="{FF2B5EF4-FFF2-40B4-BE49-F238E27FC236}">
                <a16:creationId xmlns:a16="http://schemas.microsoft.com/office/drawing/2014/main" xmlns="" id="{C6441B84-ACB5-4F0F-8FFC-6E1C7BCBE19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27918" t="11766" r="30344" b="26525"/>
          <a:stretch/>
        </p:blipFill>
        <p:spPr>
          <a:xfrm>
            <a:off x="1043589" y="5078349"/>
            <a:ext cx="1497155" cy="111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45;p82">
            <a:extLst>
              <a:ext uri="{FF2B5EF4-FFF2-40B4-BE49-F238E27FC236}">
                <a16:creationId xmlns:a16="http://schemas.microsoft.com/office/drawing/2014/main" xmlns="" id="{F20C886E-60C2-437D-98EF-459EC9B897F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033" y="3712866"/>
            <a:ext cx="2216268" cy="111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/>
          <a:srcRect t="10344" b="12468"/>
          <a:stretch/>
        </p:blipFill>
        <p:spPr>
          <a:xfrm>
            <a:off x="190500" y="671392"/>
            <a:ext cx="3240003" cy="250091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0503" y="1016599"/>
            <a:ext cx="3547206" cy="2004214"/>
          </a:xfrm>
          <a:prstGeom prst="rect">
            <a:avLst/>
          </a:prstGeom>
        </p:spPr>
      </p:pic>
      <p:pic>
        <p:nvPicPr>
          <p:cNvPr id="14" name="Google Shape;725;p98" descr="http://images.slideplayer.it/11/3224550/slides/slide_32.jpg">
            <a:extLst>
              <a:ext uri="{FF2B5EF4-FFF2-40B4-BE49-F238E27FC236}">
                <a16:creationId xmlns:a16="http://schemas.microsoft.com/office/drawing/2014/main" xmlns="" id="{1FBC7FB4-57DD-4A77-A8B4-A5FD99CB26B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20610" y="3366020"/>
            <a:ext cx="3557099" cy="26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ttangolo 14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3778" y="5890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6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00">
        <p14:prism isContent="1"/>
      </p:transition>
    </mc:Choice>
    <mc:Fallback>
      <p:transition spd="slow"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edificio, esterni, cupola, orologio&#10;&#10;Descrizione generata automaticamente">
            <a:extLst>
              <a:ext uri="{FF2B5EF4-FFF2-40B4-BE49-F238E27FC236}">
                <a16:creationId xmlns="" xmlns:a16="http://schemas.microsoft.com/office/drawing/2014/main" id="{93072FE1-C9B9-408F-AE30-05976CD26B8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t="34182" r="-101" b="-89"/>
          <a:stretch/>
        </p:blipFill>
        <p:spPr>
          <a:xfrm>
            <a:off x="1000333" y="2066025"/>
            <a:ext cx="5369951" cy="4715624"/>
          </a:xfrm>
          <a:prstGeom prst="rect">
            <a:avLst/>
          </a:prstGeom>
        </p:spPr>
      </p:pic>
      <p:pic>
        <p:nvPicPr>
          <p:cNvPr id="10" name="Immagine 9" descr="Immagine che contiene edificio, esterni, cupola, orologio&#10;&#10;Descrizione generata automaticamente">
            <a:extLst>
              <a:ext uri="{FF2B5EF4-FFF2-40B4-BE49-F238E27FC236}">
                <a16:creationId xmlns="" xmlns:a16="http://schemas.microsoft.com/office/drawing/2014/main" id="{868200DC-3826-4C16-84DB-BB4A854DA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t="4579" r="272" b="65376"/>
          <a:stretch/>
        </p:blipFill>
        <p:spPr>
          <a:xfrm>
            <a:off x="1000333" y="-83657"/>
            <a:ext cx="5369912" cy="214968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pic>
        <p:nvPicPr>
          <p:cNvPr id="14" name="Immagine 13" descr="Immagine che contiene interni, edificio, orologio, tavolo&#10;&#10;Descrizione generata automaticamente">
            <a:extLst>
              <a:ext uri="{FF2B5EF4-FFF2-40B4-BE49-F238E27FC236}">
                <a16:creationId xmlns:a16="http://schemas.microsoft.com/office/drawing/2014/main" xmlns="" id="{0863E9ED-2E60-4245-AB97-81F3E5AE69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6518" y="657474"/>
            <a:ext cx="3552782" cy="4828926"/>
          </a:xfrm>
          <a:prstGeom prst="rect">
            <a:avLst/>
          </a:prstGeom>
        </p:spPr>
      </p:pic>
      <p:pic>
        <p:nvPicPr>
          <p:cNvPr id="15" name="Immagine 14" descr="Immagine che contiene esterni, edificio, orologio, torre&#10;&#10;Descrizione generata automaticamente">
            <a:extLst>
              <a:ext uri="{FF2B5EF4-FFF2-40B4-BE49-F238E27FC236}">
                <a16:creationId xmlns:a16="http://schemas.microsoft.com/office/drawing/2014/main" xmlns="" id="{E017D622-08CE-4EB4-8DC2-556836EF7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21145"/>
            <a:ext cx="3246037" cy="4865255"/>
          </a:xfrm>
          <a:prstGeom prst="rect">
            <a:avLst/>
          </a:prstGeom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xmlns="" id="{51D155BB-1FC4-435D-B5E8-E05E4E898804}"/>
              </a:ext>
            </a:extLst>
          </p:cNvPr>
          <p:cNvSpPr/>
          <p:nvPr/>
        </p:nvSpPr>
        <p:spPr>
          <a:xfrm>
            <a:off x="4975625" y="3285486"/>
            <a:ext cx="176980" cy="176980"/>
          </a:xfrm>
          <a:prstGeom prst="ellipse">
            <a:avLst/>
          </a:prstGeom>
          <a:solidFill>
            <a:srgbClr val="FE6161">
              <a:alpha val="69000"/>
            </a:srgbClr>
          </a:solidFill>
          <a:ln>
            <a:solidFill>
              <a:srgbClr val="FE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xmlns="" id="{61692E13-331F-4DEC-A34D-3BB789219621}"/>
              </a:ext>
            </a:extLst>
          </p:cNvPr>
          <p:cNvSpPr/>
          <p:nvPr/>
        </p:nvSpPr>
        <p:spPr>
          <a:xfrm>
            <a:off x="5636910" y="3288472"/>
            <a:ext cx="176980" cy="176980"/>
          </a:xfrm>
          <a:prstGeom prst="ellipse">
            <a:avLst/>
          </a:prstGeom>
          <a:solidFill>
            <a:srgbClr val="FE6161">
              <a:alpha val="69000"/>
            </a:srgbClr>
          </a:solidFill>
          <a:ln>
            <a:solidFill>
              <a:srgbClr val="FE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xmlns="" id="{C4CA2E56-9A1E-4592-9F5A-975D7E3A57A9}"/>
              </a:ext>
            </a:extLst>
          </p:cNvPr>
          <p:cNvSpPr/>
          <p:nvPr/>
        </p:nvSpPr>
        <p:spPr>
          <a:xfrm>
            <a:off x="6020760" y="3373976"/>
            <a:ext cx="176980" cy="176980"/>
          </a:xfrm>
          <a:prstGeom prst="ellipse">
            <a:avLst/>
          </a:prstGeom>
          <a:solidFill>
            <a:srgbClr val="FE6161">
              <a:alpha val="69000"/>
            </a:srgbClr>
          </a:solidFill>
          <a:ln>
            <a:solidFill>
              <a:srgbClr val="FE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xmlns="" id="{D53BE8A5-7173-47B0-A9D0-289D479FBAB9}"/>
              </a:ext>
            </a:extLst>
          </p:cNvPr>
          <p:cNvSpPr/>
          <p:nvPr/>
        </p:nvSpPr>
        <p:spPr>
          <a:xfrm>
            <a:off x="4631161" y="3373976"/>
            <a:ext cx="176980" cy="176980"/>
          </a:xfrm>
          <a:prstGeom prst="ellipse">
            <a:avLst/>
          </a:prstGeom>
          <a:solidFill>
            <a:srgbClr val="FE6161">
              <a:alpha val="69000"/>
            </a:srgbClr>
          </a:solidFill>
          <a:ln>
            <a:solidFill>
              <a:srgbClr val="FE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xmlns="" id="{A3BD1AA7-84A7-4967-924C-E13FA19F588C}"/>
              </a:ext>
            </a:extLst>
          </p:cNvPr>
          <p:cNvSpPr/>
          <p:nvPr/>
        </p:nvSpPr>
        <p:spPr>
          <a:xfrm>
            <a:off x="515312" y="4414038"/>
            <a:ext cx="176980" cy="176980"/>
          </a:xfrm>
          <a:prstGeom prst="ellipse">
            <a:avLst/>
          </a:prstGeom>
          <a:solidFill>
            <a:srgbClr val="FE6161">
              <a:alpha val="69000"/>
            </a:srgbClr>
          </a:solidFill>
          <a:ln>
            <a:solidFill>
              <a:srgbClr val="FE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xmlns="" id="{A3BD1AA7-84A7-4967-924C-E13FA19F588C}"/>
              </a:ext>
            </a:extLst>
          </p:cNvPr>
          <p:cNvSpPr/>
          <p:nvPr/>
        </p:nvSpPr>
        <p:spPr>
          <a:xfrm>
            <a:off x="1000333" y="4176991"/>
            <a:ext cx="176980" cy="176980"/>
          </a:xfrm>
          <a:prstGeom prst="ellipse">
            <a:avLst/>
          </a:prstGeom>
          <a:solidFill>
            <a:srgbClr val="FE6161">
              <a:alpha val="69000"/>
            </a:srgbClr>
          </a:solidFill>
          <a:ln>
            <a:solidFill>
              <a:srgbClr val="FE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xmlns="" id="{A3BD1AA7-84A7-4967-924C-E13FA19F588C}"/>
              </a:ext>
            </a:extLst>
          </p:cNvPr>
          <p:cNvSpPr/>
          <p:nvPr/>
        </p:nvSpPr>
        <p:spPr>
          <a:xfrm>
            <a:off x="2177645" y="4141169"/>
            <a:ext cx="176980" cy="176980"/>
          </a:xfrm>
          <a:prstGeom prst="ellipse">
            <a:avLst/>
          </a:prstGeom>
          <a:solidFill>
            <a:srgbClr val="FE6161">
              <a:alpha val="69000"/>
            </a:srgbClr>
          </a:solidFill>
          <a:ln>
            <a:solidFill>
              <a:srgbClr val="FE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xmlns="" id="{A3BD1AA7-84A7-4967-924C-E13FA19F588C}"/>
              </a:ext>
            </a:extLst>
          </p:cNvPr>
          <p:cNvSpPr/>
          <p:nvPr/>
        </p:nvSpPr>
        <p:spPr>
          <a:xfrm>
            <a:off x="2569516" y="4461122"/>
            <a:ext cx="176980" cy="176980"/>
          </a:xfrm>
          <a:prstGeom prst="ellipse">
            <a:avLst/>
          </a:prstGeom>
          <a:solidFill>
            <a:srgbClr val="FE6161">
              <a:alpha val="69000"/>
            </a:srgbClr>
          </a:solidFill>
          <a:ln>
            <a:solidFill>
              <a:srgbClr val="FE6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xmlns="" id="{6A4E0574-3754-4F98-92F8-AFBD5A57E8F5}"/>
              </a:ext>
            </a:extLst>
          </p:cNvPr>
          <p:cNvSpPr/>
          <p:nvPr/>
        </p:nvSpPr>
        <p:spPr>
          <a:xfrm>
            <a:off x="1552864" y="3149899"/>
            <a:ext cx="176980" cy="176980"/>
          </a:xfrm>
          <a:prstGeom prst="ellipse">
            <a:avLst/>
          </a:prstGeom>
          <a:solidFill>
            <a:srgbClr val="88FFCB">
              <a:alpha val="92000"/>
            </a:srgbClr>
          </a:solidFill>
          <a:ln>
            <a:solidFill>
              <a:srgbClr val="88FF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xmlns="" id="{1D54860A-8C26-45E4-B331-E3242B36512B}"/>
              </a:ext>
            </a:extLst>
          </p:cNvPr>
          <p:cNvSpPr/>
          <p:nvPr/>
        </p:nvSpPr>
        <p:spPr>
          <a:xfrm>
            <a:off x="5308048" y="2561460"/>
            <a:ext cx="176980" cy="176980"/>
          </a:xfrm>
          <a:prstGeom prst="ellipse">
            <a:avLst/>
          </a:prstGeom>
          <a:solidFill>
            <a:srgbClr val="88FFCB">
              <a:alpha val="92000"/>
            </a:srgbClr>
          </a:solidFill>
          <a:ln>
            <a:solidFill>
              <a:srgbClr val="88FF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xmlns="" id="{757A64AA-6C73-4CF3-805D-74A8FBA7932A}"/>
              </a:ext>
            </a:extLst>
          </p:cNvPr>
          <p:cNvSpPr/>
          <p:nvPr/>
        </p:nvSpPr>
        <p:spPr>
          <a:xfrm>
            <a:off x="1534528" y="2180154"/>
            <a:ext cx="176980" cy="176980"/>
          </a:xfrm>
          <a:prstGeom prst="ellipse">
            <a:avLst/>
          </a:prstGeom>
          <a:solidFill>
            <a:srgbClr val="88FFC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xmlns="" id="{391FF48D-9D8B-4273-9837-2F02534F59E7}"/>
              </a:ext>
            </a:extLst>
          </p:cNvPr>
          <p:cNvSpPr/>
          <p:nvPr/>
        </p:nvSpPr>
        <p:spPr>
          <a:xfrm>
            <a:off x="5308048" y="1820329"/>
            <a:ext cx="176980" cy="176980"/>
          </a:xfrm>
          <a:prstGeom prst="ellipse">
            <a:avLst/>
          </a:prstGeom>
          <a:solidFill>
            <a:srgbClr val="88FFCB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64425" y="5861050"/>
            <a:ext cx="609600" cy="609600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38791" y="5803529"/>
            <a:ext cx="609600" cy="609600"/>
          </a:xfrm>
          <a:prstGeom prst="rect">
            <a:avLst/>
          </a:prstGeom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16120" y="5861050"/>
            <a:ext cx="609600" cy="609600"/>
          </a:xfrm>
          <a:prstGeom prst="rect">
            <a:avLst/>
          </a:prstGeom>
        </p:spPr>
      </p:pic>
      <p:pic>
        <p:nvPicPr>
          <p:cNvPr id="13" name="Segnale acust. registr.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93450" y="5803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5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3000">
        <p14:prism isContent="1"/>
      </p:transition>
    </mc:Choice>
    <mc:Fallback>
      <p:transition spd="slow" advClick="0" advTm="8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524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0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pic>
        <p:nvPicPr>
          <p:cNvPr id="10" name="Picture 4" descr="https://lh4.googleusercontent.com/tpKn6j-56G36UuGCEJaLw5yuScB9PIAQrzIw6XZO2yoepv2VbBci_pargRtp-_haMhHEcVTCizvGaiJe4cy9Y8nnLkq0oma8AdnaQnNr4gg7a9FmXn4UAiD9FyQzRIVRU1S3Sb3KefI">
            <a:extLst>
              <a:ext uri="{FF2B5EF4-FFF2-40B4-BE49-F238E27FC236}">
                <a16:creationId xmlns:a16="http://schemas.microsoft.com/office/drawing/2014/main" xmlns="" id="{9EA425E0-AEA1-41CD-8A5B-F6AF7D7C1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1" r="7384" b="9014"/>
          <a:stretch/>
        </p:blipFill>
        <p:spPr bwMode="auto">
          <a:xfrm>
            <a:off x="0" y="4679626"/>
            <a:ext cx="3203180" cy="20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C50456DA-6570-4F12-9449-A997C1237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1598" y="59506"/>
            <a:ext cx="6066970" cy="4045990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xmlns="" id="{871196A5-6422-4864-A9C6-58861A49D636}"/>
              </a:ext>
            </a:extLst>
          </p:cNvPr>
          <p:cNvCxnSpPr>
            <a:cxnSpLocks/>
          </p:cNvCxnSpPr>
          <p:nvPr/>
        </p:nvCxnSpPr>
        <p:spPr>
          <a:xfrm>
            <a:off x="1678763" y="3815558"/>
            <a:ext cx="0" cy="870155"/>
          </a:xfrm>
          <a:prstGeom prst="straightConnector1">
            <a:avLst/>
          </a:prstGeom>
          <a:ln w="107950">
            <a:solidFill>
              <a:srgbClr val="FE61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edificio, esterni, cupola, orologio&#10;&#10;Descrizione generata automaticamente">
            <a:extLst>
              <a:ext uri="{FF2B5EF4-FFF2-40B4-BE49-F238E27FC236}">
                <a16:creationId xmlns:a16="http://schemas.microsoft.com/office/drawing/2014/main" xmlns="" id="{BBBEB99B-F9FB-4E8E-85D2-36279CAA9D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" t="4583" r="-101" b="-292"/>
          <a:stretch/>
        </p:blipFill>
        <p:spPr>
          <a:xfrm>
            <a:off x="3198602" y="1792701"/>
            <a:ext cx="3900696" cy="4974282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xmlns="" id="{9AC707F4-2B3D-47EB-AC05-5F0503E2406C}"/>
              </a:ext>
            </a:extLst>
          </p:cNvPr>
          <p:cNvCxnSpPr>
            <a:cxnSpLocks/>
          </p:cNvCxnSpPr>
          <p:nvPr/>
        </p:nvCxnSpPr>
        <p:spPr>
          <a:xfrm>
            <a:off x="5220645" y="971050"/>
            <a:ext cx="0" cy="870155"/>
          </a:xfrm>
          <a:prstGeom prst="straightConnector1">
            <a:avLst/>
          </a:prstGeom>
          <a:ln w="107950">
            <a:solidFill>
              <a:srgbClr val="FE61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6743"/>
            <a:ext cx="2254986" cy="2749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70" y="201779"/>
            <a:ext cx="2372872" cy="2744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ttangolo 15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5956" y="6352638"/>
            <a:ext cx="609600" cy="6096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24035" y="6255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0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9000">
        <p14:prism isContent="1"/>
      </p:transition>
    </mc:Choice>
    <mc:Fallback>
      <p:transition spd="slow" advClick="0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0.03332 -0.00536 L -0.24463 -0.1285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7" y="-617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Scale>
                                      <p:cBhvr>
                                        <p:cTn id="35" dur="4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/>
          <p:cNvSpPr txBox="1"/>
          <p:nvPr/>
        </p:nvSpPr>
        <p:spPr>
          <a:xfrm>
            <a:off x="897674" y="3278278"/>
            <a:ext cx="2165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solidFill>
                  <a:srgbClr val="FE6161"/>
                </a:solidFill>
                <a:latin typeface="Bodoni 72 Book"/>
              </a:rPr>
              <a:t>8 tonnellate</a:t>
            </a:r>
            <a:endParaRPr lang="it-IT" sz="3000" dirty="0">
              <a:solidFill>
                <a:srgbClr val="FE6161"/>
              </a:solidFill>
              <a:latin typeface="Bodoni 72 Book"/>
            </a:endParaRPr>
          </a:p>
        </p:txBody>
      </p:sp>
      <p:pic>
        <p:nvPicPr>
          <p:cNvPr id="9" name="Google Shape;149;p28" descr="K9UFatb.jpg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b="11517"/>
          <a:stretch/>
        </p:blipFill>
        <p:spPr>
          <a:xfrm>
            <a:off x="-17290" y="0"/>
            <a:ext cx="3810297" cy="25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Immagine che contiene edificio, esterni, cupola, orologio&#10;&#10;Descrizione generata automaticamente">
            <a:extLst>
              <a:ext uri="{FF2B5EF4-FFF2-40B4-BE49-F238E27FC236}">
                <a16:creationId xmlns="" xmlns:a16="http://schemas.microsoft.com/office/drawing/2014/main" id="{D5E3BD59-CE3F-4BCD-8B12-673822CA8F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4583" r="-101" b="-292"/>
          <a:stretch/>
        </p:blipFill>
        <p:spPr>
          <a:xfrm>
            <a:off x="3793645" y="2528652"/>
            <a:ext cx="3323583" cy="4238331"/>
          </a:xfrm>
          <a:prstGeom prst="rect">
            <a:avLst/>
          </a:prstGeom>
        </p:spPr>
      </p:pic>
      <p:cxnSp>
        <p:nvCxnSpPr>
          <p:cNvPr id="11" name="Connettore diritto 3">
            <a:extLst>
              <a:ext uri="{FF2B5EF4-FFF2-40B4-BE49-F238E27FC236}">
                <a16:creationId xmlns="" xmlns:a16="http://schemas.microsoft.com/office/drawing/2014/main" id="{09515761-5EC4-400C-8761-17492C7A991C}"/>
              </a:ext>
            </a:extLst>
          </p:cNvPr>
          <p:cNvCxnSpPr/>
          <p:nvPr/>
        </p:nvCxnSpPr>
        <p:spPr>
          <a:xfrm flipH="1" flipV="1">
            <a:off x="3889934" y="5475656"/>
            <a:ext cx="3227294" cy="17930"/>
          </a:xfrm>
          <a:prstGeom prst="line">
            <a:avLst/>
          </a:prstGeom>
          <a:ln w="28575">
            <a:solidFill>
              <a:srgbClr val="88FF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82D09A18-072A-4580-8B2E-84320A37E779}"/>
              </a:ext>
            </a:extLst>
          </p:cNvPr>
          <p:cNvSpPr txBox="1"/>
          <p:nvPr/>
        </p:nvSpPr>
        <p:spPr>
          <a:xfrm>
            <a:off x="4305672" y="5212318"/>
            <a:ext cx="74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88FFCB"/>
                </a:solidFill>
              </a:rPr>
              <a:t>55 </a:t>
            </a:r>
            <a:r>
              <a:rPr lang="it-IT" dirty="0">
                <a:solidFill>
                  <a:srgbClr val="88FFCB"/>
                </a:solidFill>
              </a:rPr>
              <a:t>m</a:t>
            </a:r>
          </a:p>
        </p:txBody>
      </p:sp>
      <p:cxnSp>
        <p:nvCxnSpPr>
          <p:cNvPr id="15" name="Connettore diritto 3">
            <a:extLst>
              <a:ext uri="{FF2B5EF4-FFF2-40B4-BE49-F238E27FC236}">
                <a16:creationId xmlns="" xmlns:a16="http://schemas.microsoft.com/office/drawing/2014/main" id="{09515761-5EC4-400C-8761-17492C7A991C}"/>
              </a:ext>
            </a:extLst>
          </p:cNvPr>
          <p:cNvCxnSpPr/>
          <p:nvPr/>
        </p:nvCxnSpPr>
        <p:spPr>
          <a:xfrm flipH="1">
            <a:off x="4610100" y="3848266"/>
            <a:ext cx="1776413" cy="0"/>
          </a:xfrm>
          <a:prstGeom prst="line">
            <a:avLst/>
          </a:prstGeom>
          <a:ln w="28575">
            <a:solidFill>
              <a:srgbClr val="88FF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82D09A18-072A-4580-8B2E-84320A37E779}"/>
              </a:ext>
            </a:extLst>
          </p:cNvPr>
          <p:cNvSpPr txBox="1"/>
          <p:nvPr/>
        </p:nvSpPr>
        <p:spPr>
          <a:xfrm>
            <a:off x="4610100" y="3577058"/>
            <a:ext cx="74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88FFCB"/>
                </a:solidFill>
              </a:rPr>
              <a:t>90 m</a:t>
            </a:r>
          </a:p>
        </p:txBody>
      </p:sp>
      <p:pic>
        <p:nvPicPr>
          <p:cNvPr id="17" name="Google Shape;156;p29" descr="https://d1c96a4wcgziwl.cloudfront.net/ce685.jpg">
            <a:extLst>
              <a:ext uri="{FF2B5EF4-FFF2-40B4-BE49-F238E27FC236}">
                <a16:creationId xmlns="" xmlns:a16="http://schemas.microsoft.com/office/drawing/2014/main" id="{276FD049-2DE0-4E4F-89CA-01B3BA176DB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7290" y="-783"/>
            <a:ext cx="4011440" cy="2529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3;p30">
            <a:extLst>
              <a:ext uri="{FF2B5EF4-FFF2-40B4-BE49-F238E27FC236}">
                <a16:creationId xmlns="" xmlns:a16="http://schemas.microsoft.com/office/drawing/2014/main" id="{A89C29AD-BCC8-435B-B4B2-3801EC5347D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 t="-521" b="-521"/>
          <a:stretch/>
        </p:blipFill>
        <p:spPr>
          <a:xfrm>
            <a:off x="210359" y="2520926"/>
            <a:ext cx="3432967" cy="228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4;p30">
            <a:extLst>
              <a:ext uri="{FF2B5EF4-FFF2-40B4-BE49-F238E27FC236}">
                <a16:creationId xmlns="" xmlns:a16="http://schemas.microsoft.com/office/drawing/2014/main" id="{1638C9C5-4D93-4258-B4D8-483F7B82E2F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88170" y="4802905"/>
            <a:ext cx="1942322" cy="193843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asellaDiTesto 23"/>
          <p:cNvSpPr txBox="1"/>
          <p:nvPr/>
        </p:nvSpPr>
        <p:spPr>
          <a:xfrm>
            <a:off x="4523179" y="1267745"/>
            <a:ext cx="1950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solidFill>
                  <a:srgbClr val="FE6161"/>
                </a:solidFill>
                <a:latin typeface="Bodoni 72 Book"/>
              </a:rPr>
              <a:t>37.000 tonnellate</a:t>
            </a:r>
            <a:endParaRPr lang="it-IT" sz="3000" dirty="0">
              <a:solidFill>
                <a:srgbClr val="FE6161"/>
              </a:solidFill>
              <a:latin typeface="Bodoni 72 Book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523179" y="418707"/>
            <a:ext cx="19502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dirty="0" smtClean="0">
                <a:solidFill>
                  <a:srgbClr val="FE6161"/>
                </a:solidFill>
                <a:latin typeface="Bodoni 72 Book"/>
              </a:rPr>
              <a:t>16 anni</a:t>
            </a:r>
            <a:endParaRPr lang="it-IT" sz="3000" dirty="0">
              <a:solidFill>
                <a:srgbClr val="FE6161"/>
              </a:solidFill>
              <a:latin typeface="Bodoni 72 Book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54576" y="6206979"/>
            <a:ext cx="609600" cy="6096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83812" y="6303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0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000">
        <p14:prism isContent="1"/>
      </p:transition>
    </mc:Choice>
    <mc:Fallback>
      <p:transition spd="slow" advClick="0" advTm="6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43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12" grpId="0"/>
      <p:bldP spid="16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70;p31" descr="scaffolding-wood.jpg"/>
          <p:cNvPicPr preferRelativeResize="0"/>
          <p:nvPr/>
        </p:nvPicPr>
        <p:blipFill rotWithShape="1">
          <a:blip r:embed="rId7">
            <a:alphaModFix/>
          </a:blip>
          <a:srcRect t="1697"/>
          <a:stretch/>
        </p:blipFill>
        <p:spPr>
          <a:xfrm>
            <a:off x="0" y="1722723"/>
            <a:ext cx="5124450" cy="55170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7A8919E0-C3B1-47FB-A304-6CC49F1A7908}"/>
              </a:ext>
            </a:extLst>
          </p:cNvPr>
          <p:cNvSpPr txBox="1"/>
          <p:nvPr/>
        </p:nvSpPr>
        <p:spPr>
          <a:xfrm>
            <a:off x="3793405" y="687610"/>
            <a:ext cx="3308348" cy="784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500" dirty="0" smtClean="0">
                <a:latin typeface="Bodoni 72 Book"/>
              </a:rPr>
              <a:t>acciaio: lega </a:t>
            </a:r>
            <a:r>
              <a:rPr lang="it-IT" sz="1500" dirty="0">
                <a:latin typeface="Bodoni 72 Book"/>
              </a:rPr>
              <a:t>di ferro e carbonio in bassa percentuale, prodotta per la prima volta in Inghilterra nel 1740.</a:t>
            </a:r>
          </a:p>
        </p:txBody>
      </p:sp>
      <p:grpSp>
        <p:nvGrpSpPr>
          <p:cNvPr id="14" name="Google Shape;171;p31"/>
          <p:cNvGrpSpPr/>
          <p:nvPr/>
        </p:nvGrpSpPr>
        <p:grpSpPr>
          <a:xfrm>
            <a:off x="3143251" y="1703272"/>
            <a:ext cx="3956049" cy="5041025"/>
            <a:chOff x="4390185" y="128903"/>
            <a:chExt cx="4753814" cy="6209515"/>
          </a:xfrm>
        </p:grpSpPr>
        <p:pic>
          <p:nvPicPr>
            <p:cNvPr id="15" name="Google Shape;172;p31" descr="sostegni-a-traliccio-8.jpg"/>
            <p:cNvPicPr preferRelativeResize="0"/>
            <p:nvPr/>
          </p:nvPicPr>
          <p:blipFill rotWithShape="1">
            <a:blip r:embed="rId9">
              <a:alphaModFix/>
            </a:blip>
            <a:srcRect t="2034"/>
            <a:stretch/>
          </p:blipFill>
          <p:spPr>
            <a:xfrm>
              <a:off x="4390185" y="128903"/>
              <a:ext cx="4753814" cy="62095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73;p31" descr="sostegni-a-traliccio-8.jp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531817" y="260282"/>
              <a:ext cx="302796" cy="18856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61D79B4D-D29A-49DF-8539-643921869FCB}"/>
              </a:ext>
            </a:extLst>
          </p:cNvPr>
          <p:cNvSpPr txBox="1"/>
          <p:nvPr/>
        </p:nvSpPr>
        <p:spPr>
          <a:xfrm>
            <a:off x="4908" y="456778"/>
            <a:ext cx="3790950" cy="12464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500" dirty="0">
                <a:latin typeface="Bodoni 72 Book"/>
              </a:rPr>
              <a:t>caratteristica </a:t>
            </a:r>
            <a:r>
              <a:rPr lang="it-IT" sz="1500" dirty="0" smtClean="0">
                <a:latin typeface="Bodoni 72 Book"/>
              </a:rPr>
              <a:t>meccanica: proprietà </a:t>
            </a:r>
            <a:r>
              <a:rPr lang="it-IT" sz="1500" dirty="0">
                <a:latin typeface="Bodoni 72 Book"/>
              </a:rPr>
              <a:t>di un materiale che indica se questo risponde ad una sollecitazione in maniera elastica (ad esempio deformandosi) o inelastica (ad esempio rompendosi).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10605" y="-4887"/>
            <a:ext cx="5478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it-IT" dirty="0" smtClean="0">
                <a:solidFill>
                  <a:srgbClr val="FE6161"/>
                </a:solidFill>
                <a:latin typeface="Bodoni 72 Book"/>
              </a:rPr>
              <a:t>I materiali</a:t>
            </a:r>
            <a:endParaRPr lang="it-IT" dirty="0">
              <a:solidFill>
                <a:srgbClr val="FE6161"/>
              </a:solidFill>
              <a:latin typeface="Bodoni 72 Book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01219" y="5226050"/>
            <a:ext cx="609600" cy="6096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32843" y="5226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000">
        <p14:prism isContent="1"/>
      </p:transition>
    </mc:Choice>
    <mc:Fallback>
      <p:transition spd="slow" advClick="0" advTm="4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2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2;p32" descr="44611_00001z.jpg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47650" y="895349"/>
            <a:ext cx="4267283" cy="54673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pic>
        <p:nvPicPr>
          <p:cNvPr id="8" name="Google Shape;181;p32" descr="25813_00001z.jpg">
            <a:extLst>
              <a:ext uri="{FF2B5EF4-FFF2-40B4-BE49-F238E27FC236}">
                <a16:creationId xmlns="" xmlns:a16="http://schemas.microsoft.com/office/drawing/2014/main" id="{B526442D-7770-4734-93D8-723F0106CE7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l="17182" t="30575" r="36149" b="27567"/>
          <a:stretch/>
        </p:blipFill>
        <p:spPr>
          <a:xfrm>
            <a:off x="3539748" y="891540"/>
            <a:ext cx="3559552" cy="54711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/>
          <p:cNvSpPr txBox="1"/>
          <p:nvPr/>
        </p:nvSpPr>
        <p:spPr>
          <a:xfrm>
            <a:off x="810605" y="-4887"/>
            <a:ext cx="5478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it-IT" dirty="0" smtClean="0">
                <a:solidFill>
                  <a:srgbClr val="FE6161"/>
                </a:solidFill>
                <a:latin typeface="Bodoni 72 Book"/>
              </a:rPr>
              <a:t>Le impalcature</a:t>
            </a:r>
            <a:endParaRPr lang="it-IT" dirty="0">
              <a:solidFill>
                <a:srgbClr val="FE6161"/>
              </a:solidFill>
              <a:latin typeface="Bodoni 72 Book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02600" y="5367794"/>
            <a:ext cx="609600" cy="6096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10700" y="536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3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2000">
        <p14:prism isContent="1"/>
      </p:transition>
    </mc:Choice>
    <mc:Fallback>
      <p:transition spd="slow" advClick="0" advTm="5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02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10605" y="-4887"/>
            <a:ext cx="5478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it-IT" dirty="0" smtClean="0">
                <a:solidFill>
                  <a:srgbClr val="FE6161"/>
                </a:solidFill>
                <a:latin typeface="Bodoni 72 Book"/>
              </a:rPr>
              <a:t>Le impalcature</a:t>
            </a:r>
            <a:endParaRPr lang="it-IT" dirty="0">
              <a:solidFill>
                <a:srgbClr val="FE6161"/>
              </a:solidFill>
              <a:latin typeface="Bodoni 72 Book"/>
            </a:endParaRPr>
          </a:p>
        </p:txBody>
      </p:sp>
      <p:pic>
        <p:nvPicPr>
          <p:cNvPr id="6" name="Google Shape;187;p33" descr="tobia e gli arcangeli small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50" y="549111"/>
            <a:ext cx="6515100" cy="636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0;p33" descr="tobia e gli arcangeli-particolare-small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24" r="7734"/>
          <a:stretch/>
        </p:blipFill>
        <p:spPr>
          <a:xfrm>
            <a:off x="2439161" y="2068947"/>
            <a:ext cx="4660139" cy="50303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ttagono 7">
            <a:extLst>
              <a:ext uri="{FF2B5EF4-FFF2-40B4-BE49-F238E27FC236}">
                <a16:creationId xmlns="" xmlns:a16="http://schemas.microsoft.com/office/drawing/2014/main" id="{340BA30D-99CC-40EA-AA16-065762CB918E}"/>
              </a:ext>
            </a:extLst>
          </p:cNvPr>
          <p:cNvSpPr/>
          <p:nvPr/>
        </p:nvSpPr>
        <p:spPr>
          <a:xfrm>
            <a:off x="1912447" y="1560765"/>
            <a:ext cx="526714" cy="477586"/>
          </a:xfrm>
          <a:prstGeom prst="octagon">
            <a:avLst/>
          </a:prstGeom>
          <a:noFill/>
          <a:ln w="44450">
            <a:solidFill>
              <a:srgbClr val="88FF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6747254"/>
            <a:ext cx="7099298" cy="362482"/>
          </a:xfrm>
          <a:prstGeom prst="rect">
            <a:avLst/>
          </a:prstGeom>
          <a:solidFill>
            <a:srgbClr val="88F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63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41342"/>
            <a:ext cx="1030622" cy="37345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000333" y="6786712"/>
            <a:ext cx="4996021" cy="28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42" dirty="0" smtClean="0">
                <a:solidFill>
                  <a:schemeClr val="tx1"/>
                </a:solidFill>
                <a:latin typeface="Bodoni 72 Book" charset="0"/>
                <a:ea typeface="Bodoni 72 Book" charset="0"/>
                <a:cs typeface="Bodoni 72 Book" charset="0"/>
              </a:rPr>
              <a:t>#4. CIELI DI PIETRA – </a:t>
            </a:r>
            <a:r>
              <a:rPr lang="it-IT" sz="1242" dirty="0" smtClean="0">
                <a:latin typeface="Bodoni 72 Book" charset="0"/>
                <a:ea typeface="Bodoni 72 Book" charset="0"/>
                <a:cs typeface="Bodoni 72 Book" charset="0"/>
              </a:rPr>
              <a:t>LA LANTERNA DEL DUOMO DI FIRENZE</a:t>
            </a:r>
            <a:endParaRPr lang="it-IT" sz="1242" dirty="0">
              <a:solidFill>
                <a:schemeClr val="tx1"/>
              </a:solidFill>
              <a:latin typeface="Bodoni 72 Book" charset="0"/>
              <a:ea typeface="Bodoni 72 Book" charset="0"/>
              <a:cs typeface="Bodoni 72 Book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4611" y="5475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5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000">
        <p14:prism isContent="1"/>
      </p:transition>
    </mc:Choice>
    <mc:Fallback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3.3"/>
</p:tagLst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5721</TotalTime>
  <Words>1159</Words>
  <Application>Microsoft Office PowerPoint</Application>
  <PresentationFormat>Personalizzato</PresentationFormat>
  <Paragraphs>101</Paragraphs>
  <Slides>14</Slides>
  <Notes>14</Notes>
  <HiddenSlides>0</HiddenSlides>
  <MMClips>22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Bodoni 72 Book</vt:lpstr>
      <vt:lpstr>Calibri</vt:lpstr>
      <vt:lpstr>Calibri Light</vt:lpstr>
      <vt:lpstr>Montserrat Light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Sara</dc:creator>
  <cp:lastModifiedBy>Sara</cp:lastModifiedBy>
  <cp:revision>112</cp:revision>
  <dcterms:created xsi:type="dcterms:W3CDTF">2020-04-22T12:33:42Z</dcterms:created>
  <dcterms:modified xsi:type="dcterms:W3CDTF">2020-05-13T18:10:34Z</dcterms:modified>
</cp:coreProperties>
</file>